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2418" y="2442716"/>
            <a:ext cx="3967162" cy="3143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25453" y="2947541"/>
            <a:ext cx="8741092" cy="59144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4657"/>
              </a:lnSpc>
            </a:pPr>
            <a:r>
              <a:rPr b="1" sz="4050" i="0" u="none">
                <a:solidFill>
                  <a:srgbClr val="0F172A"/>
                </a:solidFill>
                <a:latin typeface="Poppins"/>
              </a:rPr>
              <a:t>MySQL CRUD Alapok Kezdőknek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00250" y="3729483"/>
            <a:ext cx="819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b="0" sz="1500" i="0" u="none">
                <a:solidFill>
                  <a:srgbClr val="475569"/>
                </a:solidFill>
                <a:latin typeface="Lato"/>
              </a:rPr>
              <a:t>Diáról diára felépített vázlatrendszer, strukturált kulcsfogalmak és gyakorlati kódpéldák a négy különálló prezentációs modulhoz.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1995487"/>
            <a:ext cx="5295900" cy="3619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4850" y="1993106"/>
            <a:ext cx="952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75" i="0" u="none">
                <a:solidFill>
                  <a:srgbClr val="334155"/>
                </a:solidFill>
                <a:latin typeface="Lato"/>
              </a:rPr>
              <a:t>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0100" y="1995487"/>
            <a:ext cx="5105400" cy="485775"/>
          </a:xfrm>
          <a:prstGeom prst="rect">
            <a:avLst/>
          </a:prstGeom>
          <a:noFill/>
        </p:spPr>
        <p:txBody>
          <a:bodyPr wrap="square" lIns="9525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334155"/>
                </a:solidFill>
                <a:latin typeface="Lato"/>
              </a:rPr>
              <a:t>CREATE (Létrehozás):</a:t>
            </a:r>
            <a:r>
              <a:rPr b="0" sz="1275" i="0" u="none">
                <a:solidFill>
                  <a:srgbClr val="334155"/>
                </a:solidFill>
                <a:latin typeface="Lato"/>
              </a:rPr>
              <a:t> Adatbázisok, sémák és táblák strukturális felépítése, valamint az új rekordok rögzítése.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4850" y="2593181"/>
            <a:ext cx="952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75" i="0" u="none">
                <a:solidFill>
                  <a:srgbClr val="334155"/>
                </a:solidFill>
                <a:latin typeface="Lato"/>
              </a:rPr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595562"/>
            <a:ext cx="5105400" cy="485775"/>
          </a:xfrm>
          <a:prstGeom prst="rect">
            <a:avLst/>
          </a:prstGeom>
          <a:noFill/>
        </p:spPr>
        <p:txBody>
          <a:bodyPr wrap="square" lIns="9525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334155"/>
                </a:solidFill>
                <a:latin typeface="Lato"/>
              </a:rPr>
              <a:t>READ (Olvasás):</a:t>
            </a:r>
            <a:r>
              <a:rPr b="0" sz="1275" i="0" u="none">
                <a:solidFill>
                  <a:srgbClr val="334155"/>
                </a:solidFill>
                <a:latin typeface="Lato"/>
              </a:rPr>
              <a:t> Adatlekérdezés, feltételes szűrés, egyedi azonosítás és rendezett riportálás.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850" y="3193256"/>
            <a:ext cx="952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75" i="0" u="none">
                <a:solidFill>
                  <a:srgbClr val="334155"/>
                </a:solidFill>
                <a:latin typeface="Lato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195637"/>
            <a:ext cx="5105400" cy="485775"/>
          </a:xfrm>
          <a:prstGeom prst="rect">
            <a:avLst/>
          </a:prstGeom>
          <a:noFill/>
        </p:spPr>
        <p:txBody>
          <a:bodyPr wrap="square" lIns="9525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334155"/>
                </a:solidFill>
                <a:latin typeface="Lato"/>
              </a:rPr>
              <a:t>UPDATE (Módosítás):</a:t>
            </a:r>
            <a:r>
              <a:rPr b="0" sz="1275" i="0" u="none">
                <a:solidFill>
                  <a:srgbClr val="334155"/>
                </a:solidFill>
                <a:latin typeface="Lato"/>
              </a:rPr>
              <a:t> Már létező adatok célzott és biztonságos felülírása a konzisztencia megőrzésével.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850" y="3793331"/>
            <a:ext cx="952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75" i="0" u="none">
                <a:solidFill>
                  <a:srgbClr val="334155"/>
                </a:solidFill>
                <a:latin typeface="Lato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0100" y="3795712"/>
            <a:ext cx="5105400" cy="485775"/>
          </a:xfrm>
          <a:prstGeom prst="rect">
            <a:avLst/>
          </a:prstGeom>
          <a:noFill/>
        </p:spPr>
        <p:txBody>
          <a:bodyPr wrap="square" lIns="9525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334155"/>
                </a:solidFill>
                <a:latin typeface="Lato"/>
              </a:rPr>
              <a:t>DELETE (Törlés):</a:t>
            </a:r>
            <a:r>
              <a:rPr b="0" sz="1275" i="0" u="none">
                <a:solidFill>
                  <a:srgbClr val="334155"/>
                </a:solidFill>
                <a:latin typeface="Lato"/>
              </a:rPr>
              <a:t> Felesleges vagy elavult adatok körültekintő törlése a relációk tiszteletben tartásával.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6025" y="2005012"/>
            <a:ext cx="5276850" cy="36004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62000" y="533400"/>
            <a:ext cx="11361420" cy="4857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Poppins"/>
              </a:rPr>
              <a:t>A CRUD Architektúra Alapjai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9600" y="533400"/>
            <a:ext cx="57150" cy="4857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6337" y="2166937"/>
            <a:ext cx="2219325" cy="2762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65633" y="2671762"/>
            <a:ext cx="5860732" cy="7429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3900" i="0" u="none">
                <a:solidFill>
                  <a:srgbClr val="0F172A"/>
                </a:solidFill>
                <a:latin typeface="Poppins"/>
              </a:rPr>
              <a:t>C – CREATE Műveletek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0" y="3776662"/>
            <a:ext cx="762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524125" y="4005262"/>
            <a:ext cx="71437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b="0" sz="1500" i="0" u="none">
                <a:solidFill>
                  <a:srgbClr val="475569"/>
                </a:solidFill>
                <a:latin typeface="Lato"/>
              </a:rPr>
              <a:t>Hogyan hozzunk létre új relációs adatbázist, precíz táblákat és hogyan töltsük fel őket az első rekordokkal?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759743"/>
            <a:ext cx="5295900" cy="409098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1759743"/>
            <a:ext cx="5295900" cy="4090987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825" y="3405187"/>
            <a:ext cx="4743450" cy="2169318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2725" y="3198018"/>
            <a:ext cx="4743450" cy="23764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85825" y="2035968"/>
            <a:ext cx="4980622" cy="3333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800" i="0" u="none">
                <a:solidFill>
                  <a:srgbClr val="0284C7"/>
                </a:solidFill>
                <a:latin typeface="Poppins SemiBold"/>
              </a:rPr>
              <a:t>Táblaszerkezet Létrehozása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5825" y="2596753"/>
            <a:ext cx="4743450" cy="4857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0" sz="1275" i="0" u="none">
                <a:solidFill>
                  <a:srgbClr val="334155"/>
                </a:solidFill>
                <a:latin typeface="Lato"/>
              </a:rPr>
              <a:t>A mezők típusainak és az elsődleges kulcs (PRIMARY KEY) meghatározása az integritás alapja.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62725" y="2035968"/>
            <a:ext cx="4980622" cy="3333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800" i="0" u="none">
                <a:solidFill>
                  <a:srgbClr val="0284C7"/>
                </a:solidFill>
                <a:latin typeface="Poppins SemiBold"/>
              </a:rPr>
              <a:t>Adatok Beszúrása (INSERT)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62725" y="2483643"/>
            <a:ext cx="4743450" cy="5048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0" sz="1275" i="0" u="none">
                <a:solidFill>
                  <a:srgbClr val="334155"/>
                </a:solidFill>
                <a:latin typeface="Lato"/>
              </a:rPr>
              <a:t>Új rekordok hozzáadása egyenként vagy csoportosan az </a:t>
            </a:r>
            <a:r>
              <a:rPr b="0" sz="1275" i="0" u="none">
                <a:solidFill>
                  <a:srgbClr val="334155"/>
                </a:solidFill>
                <a:latin typeface="Lato"/>
              </a:rPr>
              <a:t>INSERT INTO</a:t>
            </a:r>
            <a:r>
              <a:rPr b="0" sz="1275" i="0" u="none">
                <a:solidFill>
                  <a:srgbClr val="334155"/>
                </a:solidFill>
                <a:latin typeface="Lato"/>
              </a:rPr>
              <a:t> és </a:t>
            </a:r>
            <a:r>
              <a:rPr b="0" sz="1275" i="0" u="none">
                <a:solidFill>
                  <a:srgbClr val="334155"/>
                </a:solidFill>
                <a:latin typeface="Lato"/>
              </a:rPr>
              <a:t>VALUES</a:t>
            </a:r>
            <a:r>
              <a:rPr b="0" sz="1275" i="0" u="none">
                <a:solidFill>
                  <a:srgbClr val="334155"/>
                </a:solidFill>
                <a:latin typeface="Lato"/>
              </a:rPr>
              <a:t> záradékkal.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6325" y="3557587"/>
            <a:ext cx="128587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b="0" sz="1125" i="0" u="none">
                <a:solidFill>
                  <a:srgbClr val="F43F5E"/>
                </a:solidFill>
                <a:latin typeface="Fira Code SemiBold"/>
              </a:rPr>
              <a:t>CREATE DATABASE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6325" y="3764756"/>
            <a:ext cx="25717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b="0" sz="1125" i="0" u="none">
                <a:solidFill>
                  <a:srgbClr val="F43F5E"/>
                </a:solidFill>
                <a:latin typeface="Fira Code SemiBold"/>
              </a:rPr>
              <a:t>USE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6325" y="4179093"/>
            <a:ext cx="10287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b="0" sz="1125" i="0" u="none">
                <a:solidFill>
                  <a:srgbClr val="F43F5E"/>
                </a:solidFill>
                <a:latin typeface="Fira Code SemiBold"/>
              </a:rPr>
              <a:t>CREATE TABLE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4950" y="4386262"/>
            <a:ext cx="2571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b="0" sz="1125" i="0" u="none">
                <a:solidFill>
                  <a:srgbClr val="FBBF24"/>
                </a:solidFill>
                <a:latin typeface="Fira Code"/>
              </a:rPr>
              <a:t>INT AUTO_INCREMENT PRIMARY KEY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90675" y="4593431"/>
            <a:ext cx="180022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b="0" sz="1125" i="0" u="none">
                <a:solidFill>
                  <a:srgbClr val="FBBF24"/>
                </a:solidFill>
                <a:latin typeface="Fira Code"/>
              </a:rPr>
              <a:t>VARCHAR(100) NOT NULL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62125" y="4800600"/>
            <a:ext cx="162877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b="0" sz="1125" i="0" u="none">
                <a:solidFill>
                  <a:srgbClr val="FBBF24"/>
                </a:solidFill>
                <a:latin typeface="Fira Code"/>
              </a:rPr>
              <a:t>VARCHAR(150) UNIQUE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05025" y="5007768"/>
            <a:ext cx="342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b="0" sz="1125" i="0" u="none">
                <a:solidFill>
                  <a:srgbClr val="FBBF24"/>
                </a:solidFill>
                <a:latin typeface="Fira Code"/>
              </a:rPr>
              <a:t>DATE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53225" y="3350418"/>
            <a:ext cx="2057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b="0" sz="1125" i="1" u="none">
                <a:solidFill>
                  <a:srgbClr val="94A3B8"/>
                </a:solidFill>
                <a:latin typeface="Fira Code"/>
              </a:rPr>
              <a:t>-- Egy rekord hozzáadása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53225" y="3557587"/>
            <a:ext cx="94297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b="0" sz="1125" i="0" u="none">
                <a:solidFill>
                  <a:srgbClr val="F43F5E"/>
                </a:solidFill>
                <a:latin typeface="Fira Code SemiBold"/>
              </a:rPr>
              <a:t>INSERT INTO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53225" y="3764756"/>
            <a:ext cx="5143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b="0" sz="1125" i="0" u="none">
                <a:solidFill>
                  <a:srgbClr val="F43F5E"/>
                </a:solidFill>
                <a:latin typeface="Fira Code SemiBold"/>
              </a:rPr>
              <a:t>VALUES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53225" y="4386262"/>
            <a:ext cx="2571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b="0" sz="1125" i="1" u="none">
                <a:solidFill>
                  <a:srgbClr val="94A3B8"/>
                </a:solidFill>
                <a:latin typeface="Fira Code"/>
              </a:rPr>
              <a:t>-- Több sor egyidejű beszúrása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53225" y="4593431"/>
            <a:ext cx="94297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b="0" sz="1125" i="0" u="none">
                <a:solidFill>
                  <a:srgbClr val="F43F5E"/>
                </a:solidFill>
                <a:latin typeface="Fira Code SemiBold"/>
              </a:rPr>
              <a:t>INSERT INTO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53225" y="4800600"/>
            <a:ext cx="5143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b="0" sz="1125" i="0" u="none">
                <a:solidFill>
                  <a:srgbClr val="F43F5E"/>
                </a:solidFill>
                <a:latin typeface="Fira Code SemiBold"/>
              </a:rPr>
              <a:t>VALUES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2000" y="533400"/>
            <a:ext cx="11361420" cy="4857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Poppins"/>
              </a:rPr>
              <a:t>CREATE: Tábla és Beszúrás Kódok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09600" y="533400"/>
            <a:ext cx="57150" cy="4857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6337" y="2166937"/>
            <a:ext cx="2219325" cy="2762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00675" y="2671762"/>
            <a:ext cx="5190648" cy="7429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3900" i="0" u="none">
                <a:solidFill>
                  <a:srgbClr val="0F172A"/>
                </a:solidFill>
                <a:latin typeface="Poppins"/>
              </a:rPr>
              <a:t>R – READ Műveletek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0" y="3776662"/>
            <a:ext cx="762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524125" y="4005262"/>
            <a:ext cx="71437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b="0" sz="1500" i="0" u="none">
                <a:solidFill>
                  <a:srgbClr val="475569"/>
                </a:solidFill>
                <a:latin typeface="Lato"/>
              </a:rPr>
              <a:t>A leghitelesebb és leggyakrabban használt SQL utasítások: szűrés, logikai kapcsolatok és rendezések.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09600" y="2128837"/>
            <a:ext cx="10972800" cy="3352800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2128837"/>
          <a:ext cx="10963273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  <a:lnL>
                  <a:noFill/>
                </a:lnL>
                <a:lnR>
                  <a:noFill/>
                </a:lnR>
                <a:lnT>
                  <a:noFill/>
                </a:lnT>
                <a:lnB>
                  <a:noFill/>
                </a:lnB>
                <a:lnV>
                  <a:noFill/>
                </a:lnV>
                <a:lnH>
                  <a:noFill/>
                </a:lnH>
              </a:tblPr>
              <a:tblGrid>
                <a:gridCol w="2411908"/>
                <a:gridCol w="4165996"/>
                <a:gridCol w="4385369"/>
              </a:tblGrid>
              <a:tr h="558800">
                <a:tc>
                  <a:txBody>
                    <a:bodyPr/>
                    <a:lstStyle/>
                    <a:p>
                      <a:pPr algn="l"/>
                      <a:r>
                        <a:rPr b="1" sz="1275" i="0" u="none">
                          <a:solidFill>
                            <a:srgbClr val="0F172A"/>
                          </a:solidFill>
                          <a:latin typeface="Poppins"/>
                        </a:rPr>
                        <a:t>Záradék / Parancs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275" i="0" u="none">
                          <a:solidFill>
                            <a:srgbClr val="0F172A"/>
                          </a:solidFill>
                          <a:latin typeface="Poppins"/>
                        </a:rPr>
                        <a:t>Cél és Jelentés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275" i="0" u="none">
                          <a:solidFill>
                            <a:srgbClr val="0F172A"/>
                          </a:solidFill>
                          <a:latin typeface="Poppins"/>
                        </a:rPr>
                        <a:t>Gyakorlati SQL Példa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Lato"/>
                        </a:rPr>
                        <a:t>SELECT ... FROM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Lato"/>
                        </a:rPr>
                        <a:t>Oszlopok kiválasztása és a forrástábla megadása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Lato"/>
                        </a:rPr>
                        <a:t>SELECT nev, email FROM felhasznalok;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Lato"/>
                        </a:rPr>
                        <a:t>WHERE feltétel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Lato"/>
                        </a:rPr>
                        <a:t>Pontos sorok szűrése relációs operátorokkal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Lato"/>
                        </a:rPr>
                        <a:t>SELECT * FROM felhasznalok WHERE id = 1;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Lato"/>
                        </a:rPr>
                        <a:t>AND / OR / IN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Lato"/>
                        </a:rPr>
                        <a:t>Többszörös és halmaz alapú logikai szűrések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Lato"/>
                        </a:rPr>
                        <a:t>WHERE reg_datum &gt;= '2026-01-01' AND id &gt; 5;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Lato"/>
                        </a:rPr>
                        <a:t>LIKE '%minta%'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Lato"/>
                        </a:rPr>
                        <a:t>Keresés szövegrészlet vagy minta alapján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Lato"/>
                        </a:rPr>
                        <a:t>WHERE email LIKE '%@gmail.com';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Lato"/>
                        </a:rPr>
                        <a:t>ORDER BY &amp; LIMIT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Lato"/>
                        </a:rPr>
                        <a:t>Eredmények sorbarendezése és lapszámozása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Lato"/>
                        </a:rPr>
                        <a:t>ORDER BY nev ASC LIMIT 10 OFFSET 0;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14362" y="2681287"/>
            <a:ext cx="241190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026271" y="2681287"/>
            <a:ext cx="416599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192267" y="2681287"/>
            <a:ext cx="438536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14362" y="3238500"/>
            <a:ext cx="241190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026271" y="3238500"/>
            <a:ext cx="416599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192267" y="3238500"/>
            <a:ext cx="438536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14362" y="3795712"/>
            <a:ext cx="241190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026271" y="3795712"/>
            <a:ext cx="416599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192267" y="3795712"/>
            <a:ext cx="438536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4362" y="4352925"/>
            <a:ext cx="241190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026271" y="4352925"/>
            <a:ext cx="416599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192267" y="4352925"/>
            <a:ext cx="438536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14362" y="4910137"/>
            <a:ext cx="241190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026271" y="4910137"/>
            <a:ext cx="416599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192267" y="4910137"/>
            <a:ext cx="438536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533400"/>
            <a:ext cx="11361420" cy="4857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Poppins"/>
              </a:rPr>
              <a:t>READ: Szűrés és Rendezési Módok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09600" y="533400"/>
            <a:ext cx="57150" cy="4857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6337" y="2166937"/>
            <a:ext cx="2219325" cy="2762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50631" y="2671762"/>
            <a:ext cx="5890736" cy="7429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3900" i="0" u="none">
                <a:solidFill>
                  <a:srgbClr val="0F172A"/>
                </a:solidFill>
                <a:latin typeface="Poppins"/>
              </a:rPr>
              <a:t>U – UPDATE Műveletek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0" y="3776662"/>
            <a:ext cx="762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524125" y="4005262"/>
            <a:ext cx="71437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b="0" sz="1500" i="0" u="none">
                <a:solidFill>
                  <a:srgbClr val="475569"/>
                </a:solidFill>
                <a:latin typeface="Lato"/>
              </a:rPr>
              <a:t>Hogyan írjunk felül meglévő adatokat precízen anélkül, hogy véletlenül az egész táblát módosítanánk?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769268"/>
            <a:ext cx="5295900" cy="407193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1769268"/>
            <a:ext cx="5295900" cy="4071937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825" y="3188493"/>
            <a:ext cx="4743450" cy="23764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5825" y="2045493"/>
            <a:ext cx="4980622" cy="3333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800" i="0" u="none">
                <a:solidFill>
                  <a:srgbClr val="0284C7"/>
                </a:solidFill>
                <a:latin typeface="Poppins SemiBold"/>
              </a:rPr>
              <a:t>A Helyes Módosítás Lépései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5825" y="2493168"/>
            <a:ext cx="4743450" cy="4857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0" sz="1275" i="0" u="none">
                <a:solidFill>
                  <a:srgbClr val="334155"/>
                </a:solidFill>
                <a:latin typeface="Lato"/>
              </a:rPr>
              <a:t>Mindig használd az elsődleges kulcsot a módosítandó rekord pontos azonosítására.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62725" y="2045493"/>
            <a:ext cx="4980622" cy="3333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800" i="0" u="none">
                <a:solidFill>
                  <a:srgbClr val="0284C7"/>
                </a:solidFill>
                <a:latin typeface="Poppins SemiBold"/>
              </a:rPr>
              <a:t>Biztonsági Megfontolások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62725" y="2636043"/>
            <a:ext cx="4743450" cy="2428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0" sz="1275" i="0" u="none">
                <a:solidFill>
                  <a:srgbClr val="334155"/>
                </a:solidFill>
                <a:latin typeface="Lato"/>
              </a:rPr>
              <a:t>A veszélyes felülírások és adatvesztések elkerülésének szabályai.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6325" y="3340893"/>
            <a:ext cx="30861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b="0" sz="1125" i="1" u="none">
                <a:solidFill>
                  <a:srgbClr val="94A3B8"/>
                </a:solidFill>
                <a:latin typeface="Fira Code"/>
              </a:rPr>
              <a:t>-- Egyetlen rekord pontos módosítása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6325" y="3548062"/>
            <a:ext cx="5143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b="0" sz="1125" i="0" u="none">
                <a:solidFill>
                  <a:srgbClr val="F43F5E"/>
                </a:solidFill>
                <a:latin typeface="Fira Code SemiBold"/>
              </a:rPr>
              <a:t>UPDATE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6325" y="3755231"/>
            <a:ext cx="25717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b="0" sz="1125" i="0" u="none">
                <a:solidFill>
                  <a:srgbClr val="F43F5E"/>
                </a:solidFill>
                <a:latin typeface="Fira Code SemiBold"/>
              </a:rPr>
              <a:t>SET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6325" y="4169568"/>
            <a:ext cx="42862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b="0" sz="1125" i="0" u="none">
                <a:solidFill>
                  <a:srgbClr val="F43F5E"/>
                </a:solidFill>
                <a:latin typeface="Fira Code SemiBold"/>
              </a:rPr>
              <a:t>WHERE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76325" y="4583906"/>
            <a:ext cx="334327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b="0" sz="1125" i="1" u="none">
                <a:solidFill>
                  <a:srgbClr val="94A3B8"/>
                </a:solidFill>
                <a:latin typeface="Fira Code"/>
              </a:rPr>
              <a:t>-- Feltételes tömeges szorzás/frissítés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76325" y="4791075"/>
            <a:ext cx="5143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b="0" sz="1125" i="0" u="none">
                <a:solidFill>
                  <a:srgbClr val="F43F5E"/>
                </a:solidFill>
                <a:latin typeface="Fira Code SemiBold"/>
              </a:rPr>
              <a:t>UPDATE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76325" y="4998243"/>
            <a:ext cx="25717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b="0" sz="1125" i="0" u="none">
                <a:solidFill>
                  <a:srgbClr val="F43F5E"/>
                </a:solidFill>
                <a:latin typeface="Fira Code SemiBold"/>
              </a:rPr>
              <a:t>SET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76325" y="5205412"/>
            <a:ext cx="42862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b="0" sz="1125" i="0" u="none">
                <a:solidFill>
                  <a:srgbClr val="F43F5E"/>
                </a:solidFill>
                <a:latin typeface="Fira Code SemiBold"/>
              </a:rPr>
              <a:t>WHERE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57975" y="3133725"/>
            <a:ext cx="952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75" i="0" u="none">
                <a:solidFill>
                  <a:srgbClr val="334155"/>
                </a:solidFill>
                <a:latin typeface="Lato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53225" y="3136106"/>
            <a:ext cx="4552950" cy="495300"/>
          </a:xfrm>
          <a:prstGeom prst="rect">
            <a:avLst/>
          </a:prstGeom>
          <a:noFill/>
        </p:spPr>
        <p:txBody>
          <a:bodyPr wrap="square" lIns="9525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334155"/>
                </a:solidFill>
                <a:latin typeface="Lato"/>
              </a:rPr>
              <a:t>WHERE hiánya:</a:t>
            </a:r>
            <a:r>
              <a:rPr b="0" sz="1275" i="0" u="none">
                <a:solidFill>
                  <a:srgbClr val="334155"/>
                </a:solidFill>
                <a:latin typeface="Lato"/>
              </a:rPr>
              <a:t> Ha elhagyod a </a:t>
            </a:r>
            <a:r>
              <a:rPr b="0" sz="1275" i="0" u="none">
                <a:solidFill>
                  <a:srgbClr val="334155"/>
                </a:solidFill>
                <a:latin typeface="Lato"/>
              </a:rPr>
              <a:t>WHERE</a:t>
            </a:r>
            <a:r>
              <a:rPr b="0" sz="1275" i="0" u="none">
                <a:solidFill>
                  <a:srgbClr val="334155"/>
                </a:solidFill>
                <a:latin typeface="Lato"/>
              </a:rPr>
              <a:t>-t, az összes sor felülíródik!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57975" y="3743325"/>
            <a:ext cx="952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75" i="0" u="none">
                <a:solidFill>
                  <a:srgbClr val="334155"/>
                </a:solidFill>
                <a:latin typeface="Lato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53225" y="3745706"/>
            <a:ext cx="4552950" cy="485775"/>
          </a:xfrm>
          <a:prstGeom prst="rect">
            <a:avLst/>
          </a:prstGeom>
          <a:noFill/>
        </p:spPr>
        <p:txBody>
          <a:bodyPr wrap="square" lIns="9525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334155"/>
                </a:solidFill>
                <a:latin typeface="Lato"/>
              </a:rPr>
              <a:t>SQL Safe Updates:</a:t>
            </a:r>
            <a:r>
              <a:rPr b="0" sz="1275" i="0" u="none">
                <a:solidFill>
                  <a:srgbClr val="334155"/>
                </a:solidFill>
                <a:latin typeface="Lato"/>
              </a:rPr>
              <a:t> MySQL Workbench-ben az Error 1175 véd a kulcs nélküli módosítástól.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57975" y="4343400"/>
            <a:ext cx="952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75" i="0" u="none">
                <a:solidFill>
                  <a:srgbClr val="334155"/>
                </a:solidFill>
                <a:latin typeface="Lato"/>
              </a:rPr>
              <a:t>•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53225" y="4345781"/>
            <a:ext cx="4552950" cy="495300"/>
          </a:xfrm>
          <a:prstGeom prst="rect">
            <a:avLst/>
          </a:prstGeom>
          <a:noFill/>
        </p:spPr>
        <p:txBody>
          <a:bodyPr wrap="square" lIns="9525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334155"/>
                </a:solidFill>
                <a:latin typeface="Lato"/>
              </a:rPr>
              <a:t>Előzetes ellenőrzés:</a:t>
            </a:r>
            <a:r>
              <a:rPr b="0" sz="1275" i="0" u="none">
                <a:solidFill>
                  <a:srgbClr val="334155"/>
                </a:solidFill>
                <a:latin typeface="Lato"/>
              </a:rPr>
              <a:t> Futtass előbb egy azonos </a:t>
            </a:r>
            <a:r>
              <a:rPr b="0" sz="1275" i="0" u="none">
                <a:solidFill>
                  <a:srgbClr val="334155"/>
                </a:solidFill>
                <a:latin typeface="Lato"/>
              </a:rPr>
              <a:t>SELECT</a:t>
            </a:r>
            <a:r>
              <a:rPr b="0" sz="1275" i="0" u="none">
                <a:solidFill>
                  <a:srgbClr val="334155"/>
                </a:solidFill>
                <a:latin typeface="Lato"/>
              </a:rPr>
              <a:t> lekérdezést a teszteléshez.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57975" y="4953000"/>
            <a:ext cx="952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75" i="0" u="none">
                <a:solidFill>
                  <a:srgbClr val="334155"/>
                </a:solidFill>
                <a:latin typeface="Lato"/>
              </a:rPr>
              <a:t>•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53225" y="4955381"/>
            <a:ext cx="4552950" cy="495300"/>
          </a:xfrm>
          <a:prstGeom prst="rect">
            <a:avLst/>
          </a:prstGeom>
          <a:noFill/>
        </p:spPr>
        <p:txBody>
          <a:bodyPr wrap="square" lIns="9525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334155"/>
                </a:solidFill>
                <a:latin typeface="Lato"/>
              </a:rPr>
              <a:t>Tranzakciók:</a:t>
            </a:r>
            <a:r>
              <a:rPr b="0" sz="1275" i="0" u="none">
                <a:solidFill>
                  <a:srgbClr val="334155"/>
                </a:solidFill>
                <a:latin typeface="Lato"/>
              </a:rPr>
              <a:t> Használj </a:t>
            </a:r>
            <a:r>
              <a:rPr b="0" sz="1275" i="0" u="none">
                <a:solidFill>
                  <a:srgbClr val="334155"/>
                </a:solidFill>
                <a:latin typeface="Lato"/>
              </a:rPr>
              <a:t>START TRANSACTION</a:t>
            </a:r>
            <a:r>
              <a:rPr b="0" sz="1275" i="0" u="none">
                <a:solidFill>
                  <a:srgbClr val="334155"/>
                </a:solidFill>
                <a:latin typeface="Lato"/>
              </a:rPr>
              <a:t> és </a:t>
            </a:r>
            <a:r>
              <a:rPr b="0" sz="1275" i="0" u="none">
                <a:solidFill>
                  <a:srgbClr val="334155"/>
                </a:solidFill>
                <a:latin typeface="Lato"/>
              </a:rPr>
              <a:t>ROLLBACK</a:t>
            </a:r>
            <a:r>
              <a:rPr b="0" sz="1275" i="0" u="none">
                <a:solidFill>
                  <a:srgbClr val="334155"/>
                </a:solidFill>
                <a:latin typeface="Lato"/>
              </a:rPr>
              <a:t> parancsokat.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000" y="533400"/>
            <a:ext cx="11361420" cy="4857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Poppins"/>
              </a:rPr>
              <a:t>UPDATE: Szintaxis és Védelem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9600" y="533400"/>
            <a:ext cx="57150" cy="4857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6337" y="2309812"/>
            <a:ext cx="2219325" cy="2762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75647" y="2814637"/>
            <a:ext cx="5640705" cy="7429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3900" i="0" u="none">
                <a:solidFill>
                  <a:srgbClr val="0F172A"/>
                </a:solidFill>
                <a:latin typeface="Poppins"/>
              </a:rPr>
              <a:t>D – DELETE Műveletek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0" y="3919537"/>
            <a:ext cx="7620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533650" y="4148137"/>
            <a:ext cx="71247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b="0" sz="1500" i="0" u="none">
                <a:solidFill>
                  <a:srgbClr val="475569"/>
                </a:solidFill>
                <a:latin typeface="Lato"/>
              </a:rPr>
              <a:t>Rekordok, teljes táblatartalmak és objektumok végleges eltávolításának mechanizmusai.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09600" y="2407443"/>
            <a:ext cx="10972800" cy="2795587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2407443"/>
          <a:ext cx="10963273" cy="27955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  <a:lnL>
                  <a:noFill/>
                </a:lnL>
                <a:lnR>
                  <a:noFill/>
                </a:lnR>
                <a:lnT>
                  <a:noFill/>
                </a:lnT>
                <a:lnB>
                  <a:noFill/>
                </a:lnB>
                <a:lnV>
                  <a:noFill/>
                </a:lnV>
                <a:lnH>
                  <a:noFill/>
                </a:lnH>
              </a:tblPr>
              <a:tblGrid>
                <a:gridCol w="2192535"/>
                <a:gridCol w="3508176"/>
                <a:gridCol w="2631132"/>
                <a:gridCol w="2631430"/>
              </a:tblGrid>
              <a:tr h="559117">
                <a:tc>
                  <a:txBody>
                    <a:bodyPr/>
                    <a:lstStyle/>
                    <a:p>
                      <a:pPr algn="l"/>
                      <a:r>
                        <a:rPr b="1" sz="1275" i="0" u="none">
                          <a:solidFill>
                            <a:srgbClr val="0F172A"/>
                          </a:solidFill>
                          <a:latin typeface="Poppins"/>
                        </a:rPr>
                        <a:t>Parancs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275" i="0" u="none">
                          <a:solidFill>
                            <a:srgbClr val="0F172A"/>
                          </a:solidFill>
                          <a:latin typeface="Poppins"/>
                        </a:rPr>
                        <a:t>Működés &amp; Cél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275" i="0" u="none">
                          <a:solidFill>
                            <a:srgbClr val="0F172A"/>
                          </a:solidFill>
                          <a:latin typeface="Poppins"/>
                        </a:rPr>
                        <a:t>AUTO_INCREMENT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275" i="0" u="none">
                          <a:solidFill>
                            <a:srgbClr val="0F172A"/>
                          </a:solidFill>
                          <a:latin typeface="Poppins"/>
                        </a:rPr>
                        <a:t>Visszavonhatóság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</a:tr>
              <a:tr h="559117"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Lato"/>
                        </a:rPr>
                        <a:t>DELETE FROM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Lato"/>
                        </a:rPr>
                        <a:t>Egyes sorok törlése </a:t>
                      </a:r>
                      <a:r>
                        <a:rPr b="0" sz="1275" i="0" u="none">
                          <a:solidFill>
                            <a:srgbClr val="334155"/>
                          </a:solidFill>
                          <a:latin typeface="Lato"/>
                        </a:rPr>
                        <a:t>WHERE</a:t>
                      </a:r>
                      <a:r>
                        <a:rPr b="0" sz="1275" i="0" u="none">
                          <a:solidFill>
                            <a:srgbClr val="334155"/>
                          </a:solidFill>
                          <a:latin typeface="Lato"/>
                        </a:rPr>
                        <a:t> szűréssel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Lato"/>
                        </a:rPr>
                        <a:t>Megmarad a számláló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Lato"/>
                        </a:rPr>
                        <a:t>Igen (Tranzakcióban)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59117"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Lato"/>
                        </a:rPr>
                        <a:t>TRUNCATE TABLE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Lato"/>
                        </a:rPr>
                        <a:t>A tábla összes sorának gyors kiürítése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Lato"/>
                        </a:rPr>
                        <a:t>Visszaáll 1-re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Lato"/>
                        </a:rPr>
                        <a:t>Nem (DDL művelet)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59117"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Lato"/>
                        </a:rPr>
                        <a:t>DROP TABLE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Lato"/>
                        </a:rPr>
                        <a:t>A teljes tábla és struktúra megsemmisítése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Lato"/>
                        </a:rPr>
                        <a:t>Megszűnik a tábla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Lato"/>
                        </a:rPr>
                        <a:t>Nem visszavonható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59119"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Lato"/>
                        </a:rPr>
                        <a:t>DROP DATABASE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Lato"/>
                        </a:rPr>
                        <a:t>A teljes adatbázis és minden tábla törlése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Lato"/>
                        </a:rPr>
                        <a:t>Megszűnik minden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75" i="0" u="none">
                          <a:solidFill>
                            <a:srgbClr val="334155"/>
                          </a:solidFill>
                          <a:latin typeface="Lato"/>
                        </a:rPr>
                        <a:t>Nem visszavonható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14362" y="2959893"/>
            <a:ext cx="219253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806898" y="2959893"/>
            <a:ext cx="350817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315075" y="2959893"/>
            <a:ext cx="263113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946207" y="2959893"/>
            <a:ext cx="26314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4362" y="3517106"/>
            <a:ext cx="219253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806898" y="3517106"/>
            <a:ext cx="350817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315075" y="3517106"/>
            <a:ext cx="263113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946207" y="3517106"/>
            <a:ext cx="26314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4362" y="4074318"/>
            <a:ext cx="219253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806898" y="4074318"/>
            <a:ext cx="350817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15075" y="4074318"/>
            <a:ext cx="263113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946207" y="4074318"/>
            <a:ext cx="26314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14362" y="4631531"/>
            <a:ext cx="219253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806898" y="4631531"/>
            <a:ext cx="350817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315075" y="4631531"/>
            <a:ext cx="263113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946207" y="4631531"/>
            <a:ext cx="26314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62000" y="533400"/>
            <a:ext cx="11361420" cy="4857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Poppins"/>
              </a:rPr>
              <a:t>DELETE vs TRUNCATE vs DROP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9600" y="533400"/>
            <a:ext cx="57150" cy="4857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90700" y="2424112"/>
            <a:ext cx="9067800" cy="5000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b="1" sz="1312" i="0" u="none">
                <a:solidFill>
                  <a:srgbClr val="0F172A"/>
                </a:solidFill>
                <a:latin typeface="Lato"/>
              </a:rPr>
              <a:t>Tesztelj SELECT-tel módosítás előtt:</a:t>
            </a:r>
            <a:r>
              <a:rPr b="0" sz="1312" i="0" u="none">
                <a:solidFill>
                  <a:srgbClr val="334155"/>
                </a:solidFill>
                <a:latin typeface="Lato"/>
              </a:rPr>
              <a:t> Mielőtt </a:t>
            </a:r>
            <a:r>
              <a:rPr b="0" sz="1312" i="0" u="none">
                <a:solidFill>
                  <a:srgbClr val="334155"/>
                </a:solidFill>
                <a:latin typeface="Lato"/>
              </a:rPr>
              <a:t>UPDATE</a:t>
            </a:r>
            <a:r>
              <a:rPr b="0" sz="1312" i="0" u="none">
                <a:solidFill>
                  <a:srgbClr val="334155"/>
                </a:solidFill>
                <a:latin typeface="Lato"/>
              </a:rPr>
              <a:t> vagy </a:t>
            </a:r>
            <a:r>
              <a:rPr b="0" sz="1312" i="0" u="none">
                <a:solidFill>
                  <a:srgbClr val="334155"/>
                </a:solidFill>
                <a:latin typeface="Lato"/>
              </a:rPr>
              <a:t>DELETE</a:t>
            </a:r>
            <a:r>
              <a:rPr b="0" sz="1312" i="0" u="none">
                <a:solidFill>
                  <a:srgbClr val="334155"/>
                </a:solidFill>
                <a:latin typeface="Lato"/>
              </a:rPr>
              <a:t> utasítást futtatsz, másold át a </a:t>
            </a:r>
            <a:r>
              <a:rPr b="0" sz="1312" i="0" u="none">
                <a:solidFill>
                  <a:srgbClr val="334155"/>
                </a:solidFill>
                <a:latin typeface="Lato"/>
              </a:rPr>
              <a:t>WHERE</a:t>
            </a:r>
            <a:r>
              <a:rPr b="0" sz="1312" i="0" u="none">
                <a:solidFill>
                  <a:srgbClr val="334155"/>
                </a:solidFill>
                <a:latin typeface="Lato"/>
              </a:rPr>
              <a:t> feltételt egy </a:t>
            </a:r>
            <a:r>
              <a:rPr b="0" sz="1312" i="0" u="none">
                <a:solidFill>
                  <a:srgbClr val="334155"/>
                </a:solidFill>
                <a:latin typeface="Lato"/>
              </a:rPr>
              <a:t>SELECT *</a:t>
            </a:r>
            <a:r>
              <a:rPr b="0" sz="1312" i="0" u="none">
                <a:solidFill>
                  <a:srgbClr val="334155"/>
                </a:solidFill>
                <a:latin typeface="Lato"/>
              </a:rPr>
              <a:t> parancsba, hogy lásd az érintett sorokat.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90700" y="3114675"/>
            <a:ext cx="9067800" cy="5000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b="1" sz="1312" i="0" u="none">
                <a:solidFill>
                  <a:srgbClr val="0F172A"/>
                </a:solidFill>
                <a:latin typeface="Lato"/>
              </a:rPr>
              <a:t>Integritásvédelem és Idegen Kulcsok:</a:t>
            </a:r>
            <a:r>
              <a:rPr b="0" sz="1312" i="0" u="none">
                <a:solidFill>
                  <a:srgbClr val="334155"/>
                </a:solidFill>
                <a:latin typeface="Lato"/>
              </a:rPr>
              <a:t> Kapcsolt tábláknál használd a </a:t>
            </a:r>
            <a:r>
              <a:rPr b="0" sz="1312" i="0" u="none">
                <a:solidFill>
                  <a:srgbClr val="334155"/>
                </a:solidFill>
                <a:latin typeface="Lato"/>
              </a:rPr>
              <a:t>FOREIGN KEY</a:t>
            </a:r>
            <a:r>
              <a:rPr b="0" sz="1312" i="0" u="none">
                <a:solidFill>
                  <a:srgbClr val="334155"/>
                </a:solidFill>
                <a:latin typeface="Lato"/>
              </a:rPr>
              <a:t> megszorítást és kezeld tudatosan a </a:t>
            </a:r>
            <a:r>
              <a:rPr b="0" sz="1312" i="0" u="none">
                <a:solidFill>
                  <a:srgbClr val="334155"/>
                </a:solidFill>
                <a:latin typeface="Lato"/>
              </a:rPr>
              <a:t>ON DELETE CASCADE</a:t>
            </a:r>
            <a:r>
              <a:rPr b="0" sz="1312" i="0" u="none">
                <a:solidFill>
                  <a:srgbClr val="334155"/>
                </a:solidFill>
                <a:latin typeface="Lato"/>
              </a:rPr>
              <a:t> viselkedést.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90700" y="3805237"/>
            <a:ext cx="9067800" cy="5000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b="1" sz="1312" i="0" u="none">
                <a:solidFill>
                  <a:srgbClr val="0F172A"/>
                </a:solidFill>
                <a:latin typeface="Lato"/>
              </a:rPr>
              <a:t>Biztonsági mentés az első lépés:</a:t>
            </a:r>
            <a:r>
              <a:rPr b="0" sz="1312" i="0" u="none">
                <a:solidFill>
                  <a:srgbClr val="334155"/>
                </a:solidFill>
                <a:latin typeface="Lato"/>
              </a:rPr>
              <a:t> Éles környezetben végzett szerkezeti vagy tömeges adatváltoztatás előtt mindig készíts mentést (</a:t>
            </a:r>
            <a:r>
              <a:rPr b="0" sz="1312" i="0" u="none">
                <a:solidFill>
                  <a:srgbClr val="334155"/>
                </a:solidFill>
                <a:latin typeface="Lato"/>
              </a:rPr>
              <a:t>mysqldump</a:t>
            </a:r>
            <a:r>
              <a:rPr b="0" sz="1312" i="0" u="none">
                <a:solidFill>
                  <a:srgbClr val="334155"/>
                </a:solidFill>
                <a:latin typeface="Lato"/>
              </a:rPr>
              <a:t>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90700" y="4495800"/>
            <a:ext cx="9067800" cy="5000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b="1" sz="1312" i="0" u="none">
                <a:solidFill>
                  <a:srgbClr val="0F172A"/>
                </a:solidFill>
                <a:latin typeface="Lato"/>
              </a:rPr>
              <a:t>Tranzakciókezelés támogatása:</a:t>
            </a:r>
            <a:r>
              <a:rPr b="0" sz="1312" i="0" u="none">
                <a:solidFill>
                  <a:srgbClr val="334155"/>
                </a:solidFill>
                <a:latin typeface="Lato"/>
              </a:rPr>
              <a:t> Az InnoDB motor használatával a műveletláncok hiba esetén visszagörgethetők a </a:t>
            </a:r>
            <a:r>
              <a:rPr b="0" sz="1312" i="0" u="none">
                <a:solidFill>
                  <a:srgbClr val="334155"/>
                </a:solidFill>
                <a:latin typeface="Lato"/>
              </a:rPr>
              <a:t>ROLLBACK</a:t>
            </a:r>
            <a:r>
              <a:rPr b="0" sz="1312" i="0" u="none">
                <a:solidFill>
                  <a:srgbClr val="334155"/>
                </a:solidFill>
                <a:latin typeface="Lato"/>
              </a:rPr>
              <a:t> paranccsal.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2447925"/>
            <a:ext cx="209550" cy="2190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3500" y="3138487"/>
            <a:ext cx="209550" cy="2190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3500" y="3829050"/>
            <a:ext cx="209550" cy="2190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3500" y="4519612"/>
            <a:ext cx="238125" cy="2190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62000" y="533400"/>
            <a:ext cx="11361420" cy="4857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Poppins"/>
              </a:rPr>
              <a:t>Bevált Fejlesztői Gyakorlatok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533400"/>
            <a:ext cx="57150" cy="4857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50" y="3636168"/>
            <a:ext cx="7048500" cy="14716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5279" y="1750218"/>
            <a:ext cx="11521440" cy="8096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4200" i="0" u="none">
                <a:solidFill>
                  <a:srgbClr val="0F172A"/>
                </a:solidFill>
                <a:latin typeface="Poppins"/>
              </a:rPr>
              <a:t>Kérdések és Összegzés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81250" y="2750343"/>
            <a:ext cx="7429500" cy="600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362"/>
              </a:lnSpc>
            </a:pPr>
            <a:r>
              <a:rPr b="0" sz="1575" i="0" u="none">
                <a:solidFill>
                  <a:srgbClr val="475569"/>
                </a:solidFill>
                <a:latin typeface="Lato"/>
              </a:rPr>
              <a:t>A 4 modul feldolgozásával a diákok magabiztos elméleti és gyakorlati alapot szereznek a relációs adatbázis-kezelés világában.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86075" y="3874293"/>
            <a:ext cx="6740842" cy="257175"/>
          </a:xfrm>
          <a:prstGeom prst="rect">
            <a:avLst/>
          </a:prstGeom>
          <a:noFill/>
        </p:spPr>
        <p:txBody>
          <a:bodyPr wrap="square" lIns="133350" rIns="0" tIns="0" bIns="0" anchor="t">
            <a:spAutoFit/>
          </a:bodyPr>
          <a:lstStyle/>
          <a:p>
            <a:pPr algn="l"/>
            <a:r>
              <a:rPr b="1" sz="1350" i="0" u="none">
                <a:solidFill>
                  <a:srgbClr val="166534"/>
                </a:solidFill>
                <a:latin typeface="Poppins"/>
              </a:rPr>
              <a:t>Tipp a Google NotebookLM használatához: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86075" y="4226718"/>
            <a:ext cx="6419850" cy="6429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b="0" sz="1125" i="0" u="none">
                <a:solidFill>
                  <a:srgbClr val="15803D"/>
                </a:solidFill>
                <a:latin typeface="Lato"/>
              </a:rPr>
              <a:t>Ezt a strukturált vázlatot forrásanyagként (Source) közvetlenül feltöltheted a NotebookLM-be, amelyből azonnal generálhatsz külön-külön részletes jegyzeteket, kvízkérdéseket és prezentációs forgatókönyveket mind a 4 deckhez!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6075" y="3921918"/>
            <a:ext cx="133350" cy="1714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8462" y="3567112"/>
            <a:ext cx="857250" cy="4762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33837" y="3574256"/>
            <a:ext cx="5219700" cy="1857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b="0" sz="975" i="0" u="none">
                <a:solidFill>
                  <a:srgbClr val="334155"/>
                </a:solidFill>
                <a:latin typeface="Lato"/>
              </a:rPr>
              <a:t>https://cdn.educba.com/academy/wp-content/uploads/2020/02/Relational-Database-Model.jpg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33837" y="3807618"/>
            <a:ext cx="5219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Lato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Lato"/>
              </a:rPr>
              <a:t>www.educba.com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533400"/>
            <a:ext cx="11361420" cy="4857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Poppins"/>
              </a:rPr>
              <a:t>Image Sources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533400"/>
            <a:ext cx="57150" cy="4857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